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4" r:id="rId28"/>
    <p:sldId id="310" r:id="rId29"/>
    <p:sldId id="31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D01CF-4523-4D6D-9B3B-CBF8268D4FA2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6539-E523-476D-868D-03764BEC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1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B319-1A40-44BA-B7BB-D2F52DAC04C2}" type="datetime1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D831-E3C1-4911-8C60-310396134F3D}" type="datetime1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1455-4950-4A96-8AD9-AD1B4561C087}" type="datetime1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5C2E-B619-4AD2-A9D6-0211990925DB}" type="datetime1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91A-02CF-4228-9A2B-82A5F376E4E1}" type="datetime1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BAF-2D2C-4F62-ADD4-78F863F154CD}" type="datetime1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3E06-94A7-4524-B49C-2DF295F0AC0D}" type="datetime1">
              <a:rPr lang="ru-RU" smtClean="0"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16A4-4E30-47EA-B0BA-ACB8620182C3}" type="datetime1">
              <a:rPr lang="ru-RU" smtClean="0"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5372-8819-412F-B8EE-BCF2CA7F2453}" type="datetime1">
              <a:rPr lang="ru-RU" smtClean="0"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853C-7189-48B0-966F-8B6F411EF285}" type="datetime1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4538-805A-4EBB-9AA8-9FA90C5D4CD9}" type="datetime1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AE4B-1510-4C09-9741-DD3A55372060}" type="datetime1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Инженерно-технические методы защиты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Физическая </a:t>
            </a:r>
            <a:r>
              <a:rPr lang="ru-RU" dirty="0" smtClean="0">
                <a:solidFill>
                  <a:schemeClr val="tx1"/>
                </a:solidFill>
              </a:rPr>
              <a:t>защита в </a:t>
            </a:r>
            <a:r>
              <a:rPr lang="ru-RU" dirty="0" smtClean="0">
                <a:solidFill>
                  <a:schemeClr val="tx1"/>
                </a:solidFill>
              </a:rPr>
              <a:t>серверной. </a:t>
            </a:r>
            <a:r>
              <a:rPr lang="ru-RU" dirty="0" smtClean="0">
                <a:solidFill>
                  <a:schemeClr val="tx1"/>
                </a:solidFill>
              </a:rPr>
              <a:t>Защита от утечки информации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6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Радиоволновые извещатели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10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www.umx.ru/images/promotion/sensor_radio_lok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616624" cy="418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2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Радиоволновые извещатели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11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www.tso-perimetr.ru/upload/iblock/802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31951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2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Радиоволновые извещатели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12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ЗЕБРА-84(2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9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Инфракрасные извещатели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13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xn--80ak7acfj.xn--p1ai/wp-content/uploads/2016/12/fwf_da5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12924"/>
            <a:ext cx="6623575" cy="41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4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Инфракрасные извещатели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14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12292" name="Picture 4" descr="https://cdn6.sellbe.com/p62/s-62346/product/2/771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2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Инфракрасные извещатели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15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://peritech.ru/images/typical_solution/cottage/IR/ir_shema_voro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7388"/>
            <a:ext cx="66675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18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Инфракрасные извещатели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16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16388" name="Picture 4" descr="http://forteza.ru/files/products/%D0%9C%D0%B8%D0%BA%20001_1.2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030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Охранная сигнализация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/>
              <a:t>Система охранной сигнализации предназначена для своевременного оповещения оперативного персонала о проникновении в защищаемые помещения объекта с выводом информации о месте проникновения  дежурному персоналу.</a:t>
            </a:r>
          </a:p>
          <a:p>
            <a:pPr marL="0" indent="0">
              <a:buNone/>
            </a:pPr>
            <a:r>
              <a:rPr lang="ru-RU" sz="2500" dirty="0"/>
              <a:t>Для построения надежной и качественной системы охранной сигнализации прежде </a:t>
            </a:r>
            <a:r>
              <a:rPr lang="ru-RU" sz="2500" dirty="0" smtClean="0"/>
              <a:t>всего классифицировать объект  и </a:t>
            </a:r>
            <a:r>
              <a:rPr lang="ru-RU" sz="2500" dirty="0"/>
              <a:t>определить слабые места </a:t>
            </a:r>
            <a:r>
              <a:rPr lang="ru-RU" sz="2500" dirty="0" smtClean="0"/>
              <a:t>объекта.</a:t>
            </a:r>
            <a:endParaRPr lang="ru-RU" sz="25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17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8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рубеж охраны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300" dirty="0"/>
              <a:t>деревянные входные двери, погрузочно-разгрузочные люки, ворота - на "открывание" и "разрушение" ("пролом</a:t>
            </a:r>
            <a:r>
              <a:rPr lang="ru-RU" sz="2300" dirty="0" smtClean="0"/>
              <a:t>");</a:t>
            </a:r>
            <a:endParaRPr lang="ru-RU" sz="2300" dirty="0"/>
          </a:p>
          <a:p>
            <a:r>
              <a:rPr lang="ru-RU" sz="2300" dirty="0"/>
              <a:t>остекленные конструкции - на "открывание" и "разрушение" ("разбитие") стекла; </a:t>
            </a:r>
          </a:p>
          <a:p>
            <a:r>
              <a:rPr lang="ru-RU" sz="2300" dirty="0"/>
              <a:t>металлические двери, ворота - на "открывание" и "разрушение"; </a:t>
            </a:r>
          </a:p>
          <a:p>
            <a:r>
              <a:rPr lang="ru-RU" sz="2300" dirty="0"/>
              <a:t>стены, перекрытия и перегородки, не удовлетворяющие требованиям настоящего Руководящего документа или за которыми размещаются помещения других собственников, позволяющие проводить скрытые работы по разрушению стены - на "разрушение" ("пролом"); 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18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2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рубеж охраны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300" dirty="0" smtClean="0"/>
              <a:t>оболочки хранилищ ценностей - на "разрушение" ("пролом") и "ударное воздействие"; </a:t>
            </a:r>
          </a:p>
          <a:p>
            <a:r>
              <a:rPr lang="ru-RU" sz="2300" dirty="0" smtClean="0"/>
              <a:t>решетки, жалюзи и другие защитные конструкции, установленные с наружной стороны оконного проема - на "открывание" и "разрушение"; </a:t>
            </a:r>
          </a:p>
          <a:p>
            <a:r>
              <a:rPr lang="ru-RU" sz="2300" dirty="0" smtClean="0"/>
              <a:t>вентиляционные короба, дымоходы, места ввода/вывода коммуникаций сечением более 200 х 200 мм - на "разрушение" ("пролом").</a:t>
            </a:r>
            <a:endParaRPr lang="ru-RU" sz="2300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19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7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Периметральная</a:t>
            </a:r>
            <a:r>
              <a:rPr lang="ru-RU" dirty="0" smtClean="0"/>
              <a:t> сигнализация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err="1" smtClean="0"/>
              <a:t>Периметральная</a:t>
            </a:r>
            <a:r>
              <a:rPr lang="ru-RU" sz="2500" dirty="0" smtClean="0"/>
              <a:t> сигнализация – предусмотрена для раннего определения попыток преодоления периметра объекта, для защиты проходов и проездов через периметр, пересечений периметра техническими сооружениями.</a:t>
            </a:r>
          </a:p>
          <a:p>
            <a:pPr marL="0" indent="0">
              <a:buNone/>
            </a:pPr>
            <a:r>
              <a:rPr lang="ru-RU" sz="2500" dirty="0" smtClean="0"/>
              <a:t>Аналогичные системы создаются для защиты открытых площадок.</a:t>
            </a:r>
          </a:p>
          <a:p>
            <a:pPr marL="0" indent="0">
              <a:buNone/>
            </a:pPr>
            <a:endParaRPr lang="ru-RU" sz="25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19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Извещатели магнитоконтактные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20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ktso.ru/katalog/ekso/orbita1m/orbita1m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28" y="1412776"/>
            <a:ext cx="44640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b-arsenal.ru/shop/image/cache/data/io_102_2_696-900x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32163"/>
            <a:ext cx="2049165" cy="20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sb-video.ru/assets/images/products-all/store_apendix_large124_4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32163"/>
            <a:ext cx="2145722" cy="20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b-arsenal.ru/shop/image/cache/data/OPS/io_102_26_isp_02_ayaks_298-900x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32162"/>
            <a:ext cx="2049165" cy="20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86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Извещатели типа «Штора»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21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aist76.ru/files/catalog/tovar/X18_14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6" t="1245" r="605" b="38896"/>
          <a:stretch/>
        </p:blipFill>
        <p:spPr bwMode="auto">
          <a:xfrm>
            <a:off x="1403648" y="1556792"/>
            <a:ext cx="475052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ecandsafe.ru/uploads/equipe/4fedfe947fc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725144"/>
            <a:ext cx="2016225" cy="160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ontage.su/wp-content/uploads/2015/01/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v22.ru/upload/iblock/576/astra_5b_izveshchatel_okhrannyy_poverkhnostnyy_optiko_elektronny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841"/>
            <a:ext cx="1800200" cy="22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77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Извещатели поверхностные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22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micronika.ru/docs/rielta/images/zona_stek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06804"/>
            <a:ext cx="6696744" cy="158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4l.ru/wa-data/public/shop/products/23/01/123/images/172/172.750x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4005064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ostehmontag.ru/cms_files/multifile/4237/rielta_steklo_4_io_329_10-4708ac73ea693fff09dd60c514eb97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005063"/>
            <a:ext cx="2095501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b-arsenal.ru/shop/image/cache/data/astra_s_site_teko_biz_587-900x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3"/>
            <a:ext cx="2095502" cy="20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18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Извещатели вибрационные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23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files.stroyinf.ru/Data2/1/4294849/4294849900.files/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700809"/>
            <a:ext cx="4608512" cy="16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ccessalfa.ru/assets/images/products/1778/204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86104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gway.ru/image/cache/catalog/%D0%B0%D0%BD%D0%B0%D1%81%D1%82%D0%B0/123/%D0%B8%D0%B7%D0%B2%D0%B5%D1%89%D0%B0%D1%82%D0%B5%D0%BB%D1%8C-%D0%BE%D1%85%D1%80%D0%B0%D0%BD%D0%BD%D1%8B%D0%B9-%D1%88%D0%BE%D1%80%D0%BE%D1%85-1-800x8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07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и третий рубеж охраны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Вторым рубежом охранной сигнализации защищаются объемы помещений на "проникновение" с помощью объемных </a:t>
            </a:r>
            <a:r>
              <a:rPr lang="ru-RU" sz="2400" dirty="0" smtClean="0"/>
              <a:t>извещателей различного </a:t>
            </a:r>
            <a:r>
              <a:rPr lang="ru-RU" sz="2400" dirty="0"/>
              <a:t>принципа действия.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Третьим рубежом охранной сигнализации в помещениях блокируются отдельные предметы, сейфы, металлические шкафы, в которых сосредоточены ценности. </a:t>
            </a:r>
            <a:endParaRPr lang="ru-RU" sz="2300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24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11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Извещатели объемные</a:t>
            </a:r>
            <a:br>
              <a:rPr lang="ru-RU" dirty="0" smtClean="0"/>
            </a:br>
            <a:r>
              <a:rPr lang="ru-RU" dirty="0" smtClean="0"/>
              <a:t>оптико-электронный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25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t4l.ru/wa-data/public/shop/img/zona_py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7176"/>
            <a:ext cx="2520280" cy="44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b-arsenal.ru/shop/image/cache/data/rielta_ikshs_a_540-900x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3717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gway.ru/image/cache/catalog/article/0%D0%B1-800x8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7097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96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Извещатели объемные радиоволновые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26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vinsit.ru/catalog/images/db/3614/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132856"/>
            <a:ext cx="24482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rmovision.ru/upload/iblock/88d/88d5f6ed8042a1e377df2bf8d5b821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37" y="2132857"/>
            <a:ext cx="26757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83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Размещение оборудования охранной сигнализации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27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ssproekt24.narod.ru/osn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3152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756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/>
              <a:t>СКУД предназначена для обеспечения </a:t>
            </a:r>
            <a:r>
              <a:rPr lang="ru-RU" sz="2500" dirty="0" smtClean="0"/>
              <a:t>санкционированного </a:t>
            </a:r>
            <a:r>
              <a:rPr lang="ru-RU" sz="2500" dirty="0"/>
              <a:t>входа в здание и в зоны ограниченного доступа и выхода из них путем идентификации личности по комбинации различных признаков: вещественный код (</a:t>
            </a:r>
            <a:r>
              <a:rPr lang="ru-RU" sz="2500" dirty="0" err="1" smtClean="0"/>
              <a:t>вигандкарточки</a:t>
            </a:r>
            <a:r>
              <a:rPr lang="ru-RU" sz="2500" dirty="0" smtClean="0"/>
              <a:t>, ключи</a:t>
            </a:r>
            <a:r>
              <a:rPr lang="ru-RU" sz="2500" dirty="0"/>
              <a:t> </a:t>
            </a:r>
            <a:r>
              <a:rPr lang="ru-RU" sz="2500" dirty="0" err="1"/>
              <a:t>touch-memory</a:t>
            </a:r>
            <a:r>
              <a:rPr lang="ru-RU" sz="2500" dirty="0"/>
              <a:t> и другие устройства), запоминаемый код (клавиатуры, </a:t>
            </a:r>
            <a:r>
              <a:rPr lang="ru-RU" sz="2500" dirty="0" err="1"/>
              <a:t>кодонаборные</a:t>
            </a:r>
            <a:r>
              <a:rPr lang="ru-RU" sz="2500" dirty="0"/>
              <a:t> панели и другие устройства), биометрические </a:t>
            </a:r>
            <a:r>
              <a:rPr lang="ru-RU" sz="2500" dirty="0" smtClean="0"/>
              <a:t>признаки (отпечатки пальцев, сетчатка </a:t>
            </a:r>
            <a:r>
              <a:rPr lang="ru-RU" sz="2500" dirty="0"/>
              <a:t>глаз и другие признаки</a:t>
            </a:r>
            <a:r>
              <a:rPr lang="ru-RU" sz="2500" dirty="0" smtClean="0"/>
              <a:t>) и для предотвращения</a:t>
            </a:r>
            <a:r>
              <a:rPr lang="ru-RU" sz="2500" dirty="0"/>
              <a:t> несанкционированного прохода в помещения и зоны ограниченного доступа объекта.</a:t>
            </a:r>
          </a:p>
          <a:p>
            <a:pPr marL="0" indent="0">
              <a:buNone/>
            </a:pPr>
            <a:endParaRPr lang="ru-RU" sz="25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28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78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 СКУД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500" dirty="0"/>
              <a:t>устройств преграждающих управляемых (УПУ) в составе преграждающих конструкций и исполнительных устройств;</a:t>
            </a:r>
          </a:p>
          <a:p>
            <a:r>
              <a:rPr lang="ru-RU" sz="2500" dirty="0"/>
              <a:t>устройств ввода идентификационных признаков (УВИП) в составе считывателей и идентификаторов;</a:t>
            </a:r>
          </a:p>
          <a:p>
            <a:r>
              <a:rPr lang="ru-RU" sz="2500" dirty="0"/>
              <a:t>устройств управления (УУ), в составе аппаратных и программных средств.</a:t>
            </a:r>
          </a:p>
          <a:p>
            <a:endParaRPr lang="ru-RU" sz="2500" dirty="0" smtClean="0"/>
          </a:p>
          <a:p>
            <a:pPr marL="0" indent="0">
              <a:buNone/>
            </a:pPr>
            <a:endParaRPr lang="ru-RU" sz="25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29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7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Вибрационные извещатели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3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park3d.ru/image/catalog/pics/goods/poleznoe/ohr_perimet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36" y="1593304"/>
            <a:ext cx="5905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60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Типовые режимы прохода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стандартный </a:t>
            </a:r>
            <a:r>
              <a:rPr lang="ru-RU" sz="2800" dirty="0"/>
              <a:t>режим прохода;</a:t>
            </a:r>
          </a:p>
          <a:p>
            <a:r>
              <a:rPr lang="ru-RU" sz="2800" dirty="0" smtClean="0"/>
              <a:t>запрет </a:t>
            </a:r>
            <a:r>
              <a:rPr lang="ru-RU" sz="2800" dirty="0"/>
              <a:t>повторного прохода (правило </a:t>
            </a:r>
            <a:r>
              <a:rPr lang="ru-RU" sz="2800" dirty="0" err="1"/>
              <a:t>antipassback</a:t>
            </a:r>
            <a:r>
              <a:rPr lang="ru-RU" sz="2800" dirty="0"/>
              <a:t>);</a:t>
            </a:r>
          </a:p>
          <a:p>
            <a:r>
              <a:rPr lang="ru-RU" sz="2800" dirty="0"/>
              <a:t>доступ по правилу двух (или более) лиц;</a:t>
            </a:r>
          </a:p>
          <a:p>
            <a:r>
              <a:rPr lang="ru-RU" sz="2800" dirty="0"/>
              <a:t>доступ с подтверждением;</a:t>
            </a:r>
          </a:p>
          <a:p>
            <a:r>
              <a:rPr lang="ru-RU" sz="2800" dirty="0"/>
              <a:t>двойная идентификация;</a:t>
            </a:r>
          </a:p>
          <a:p>
            <a:r>
              <a:rPr lang="ru-RU" sz="2800" dirty="0"/>
              <a:t>закрытый режим доступа; </a:t>
            </a:r>
          </a:p>
          <a:p>
            <a:r>
              <a:rPr lang="ru-RU" sz="2800" dirty="0"/>
              <a:t>открытый режим доступа; </a:t>
            </a:r>
          </a:p>
          <a:p>
            <a:r>
              <a:rPr lang="ru-RU" sz="2800" dirty="0"/>
              <a:t>шлюз.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30</a:t>
            </a:fld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46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Две двери на выход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31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3" name="Picture 2" descr="Режим работы «Две двери на вход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48872" cy="48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402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Одна дверь на вход/выход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32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2050" name="Picture 2" descr="Режим работы Режим работы «Одна дверь на вход/выход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1"/>
            <a:ext cx="8086459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1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Турникет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33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4098" name="Picture 2" descr="Режим работы «Турникет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163444" cy="50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36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Шлагбаум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34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3074" name="Picture 2" descr="Режим работы «Шлагбаум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400600" cy="51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28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Шлюз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35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5122" name="Picture 2" descr="Режим работы «Шлюз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6529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92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88640"/>
            <a:ext cx="814393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ru-RU" sz="2100" dirty="0"/>
              <a:t>RAID </a:t>
            </a:r>
            <a:r>
              <a:rPr lang="ru-RU" sz="2100" dirty="0" smtClean="0"/>
              <a:t>(</a:t>
            </a:r>
            <a:r>
              <a:rPr lang="ru-RU" sz="2100" dirty="0" err="1" smtClean="0"/>
              <a:t>redundant</a:t>
            </a:r>
            <a:r>
              <a:rPr lang="ru-RU" sz="2100" dirty="0" smtClean="0"/>
              <a:t> </a:t>
            </a:r>
            <a:r>
              <a:rPr lang="ru-RU" sz="2100" dirty="0" err="1"/>
              <a:t>array</a:t>
            </a:r>
            <a:r>
              <a:rPr lang="ru-RU" sz="2100" dirty="0"/>
              <a:t> </a:t>
            </a:r>
            <a:r>
              <a:rPr lang="ru-RU" sz="2100" dirty="0" err="1"/>
              <a:t>of</a:t>
            </a:r>
            <a:r>
              <a:rPr lang="ru-RU" sz="2100" dirty="0"/>
              <a:t> </a:t>
            </a:r>
            <a:r>
              <a:rPr lang="ru-RU" sz="2100" dirty="0" err="1"/>
              <a:t>independent</a:t>
            </a:r>
            <a:r>
              <a:rPr lang="ru-RU" sz="2100" dirty="0"/>
              <a:t> </a:t>
            </a:r>
            <a:r>
              <a:rPr lang="ru-RU" sz="2100" dirty="0" err="1" smtClean="0"/>
              <a:t>disks</a:t>
            </a:r>
            <a:r>
              <a:rPr lang="en-US" sz="2100" dirty="0" smtClean="0"/>
              <a:t> - </a:t>
            </a:r>
            <a:r>
              <a:rPr lang="ru-RU" sz="2100" dirty="0" smtClean="0"/>
              <a:t>избыточный</a:t>
            </a:r>
            <a:r>
              <a:rPr lang="ru-RU" sz="2100" dirty="0"/>
              <a:t> </a:t>
            </a:r>
            <a:r>
              <a:rPr lang="ru-RU" sz="2100" dirty="0" smtClean="0"/>
              <a:t>массив</a:t>
            </a:r>
            <a:r>
              <a:rPr lang="ru-RU" sz="2100" dirty="0"/>
              <a:t> независимых </a:t>
            </a:r>
            <a:r>
              <a:rPr lang="ru-RU" sz="2100" dirty="0" smtClean="0"/>
              <a:t>дисков)</a:t>
            </a:r>
            <a:r>
              <a:rPr lang="ru-RU" sz="2100" dirty="0"/>
              <a:t> — технология виртуализации данных, которая объединяет несколько дисков в логический элемент для избыточности и повышения производительности.</a:t>
            </a:r>
            <a:endParaRPr lang="en-US" sz="2100" dirty="0"/>
          </a:p>
          <a:p>
            <a:pPr indent="360000" algn="just">
              <a:spcBef>
                <a:spcPts val="1200"/>
              </a:spcBef>
            </a:pPr>
            <a:r>
              <a:rPr lang="ru-RU" sz="2100" dirty="0" smtClean="0"/>
              <a:t>Аббревиатура </a:t>
            </a:r>
            <a:r>
              <a:rPr lang="ru-RU" sz="2100" dirty="0"/>
              <a:t>«RAID» изначально расшифровывалась как «</a:t>
            </a:r>
            <a:r>
              <a:rPr lang="ru-RU" sz="2100" dirty="0" err="1"/>
              <a:t>Redundant</a:t>
            </a:r>
            <a:r>
              <a:rPr lang="ru-RU" sz="2100" dirty="0"/>
              <a:t> </a:t>
            </a:r>
            <a:r>
              <a:rPr lang="ru-RU" sz="2100" dirty="0" err="1"/>
              <a:t>Array</a:t>
            </a:r>
            <a:r>
              <a:rPr lang="ru-RU" sz="2100" dirty="0"/>
              <a:t> </a:t>
            </a:r>
            <a:r>
              <a:rPr lang="ru-RU" sz="2100" dirty="0" err="1"/>
              <a:t>of</a:t>
            </a:r>
            <a:r>
              <a:rPr lang="ru-RU" sz="2100" dirty="0"/>
              <a:t> </a:t>
            </a:r>
            <a:r>
              <a:rPr lang="ru-RU" sz="2100" dirty="0" err="1"/>
              <a:t>Inexpensive</a:t>
            </a:r>
            <a:r>
              <a:rPr lang="ru-RU" sz="2100" dirty="0"/>
              <a:t> </a:t>
            </a:r>
            <a:r>
              <a:rPr lang="ru-RU" sz="2100" dirty="0" err="1"/>
              <a:t>Disks</a:t>
            </a:r>
            <a:r>
              <a:rPr lang="ru-RU" sz="2100" dirty="0"/>
              <a:t>» («избыточный (резервный) массив недорогих дисков</a:t>
            </a:r>
            <a:r>
              <a:rPr lang="ru-RU" sz="2100" dirty="0" smtClean="0"/>
              <a:t>»</a:t>
            </a:r>
            <a:r>
              <a:rPr lang="en-US" sz="2100" dirty="0" smtClean="0"/>
              <a:t>.</a:t>
            </a:r>
            <a:endParaRPr lang="ru-RU" sz="2100" dirty="0" smtClean="0"/>
          </a:p>
          <a:p>
            <a:pPr indent="360000" algn="just">
              <a:spcBef>
                <a:spcPts val="1200"/>
              </a:spcBef>
            </a:pPr>
            <a:r>
              <a:rPr lang="ru-RU" sz="2100" dirty="0" smtClean="0"/>
              <a:t>Уровни спецификации </a:t>
            </a:r>
            <a:r>
              <a:rPr lang="en-US" sz="2100" dirty="0" smtClean="0"/>
              <a:t>RAID</a:t>
            </a:r>
            <a:r>
              <a:rPr lang="ru-RU" sz="2100" dirty="0" smtClean="0"/>
              <a:t> (де-факто):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100" dirty="0" smtClean="0"/>
              <a:t>RAID 1</a:t>
            </a:r>
            <a:r>
              <a:rPr lang="ru-RU" sz="2100" dirty="0" smtClean="0"/>
              <a:t>;</a:t>
            </a:r>
            <a:endParaRPr lang="ru-RU" sz="21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100" dirty="0"/>
              <a:t>RAID </a:t>
            </a:r>
            <a:r>
              <a:rPr lang="ru-RU" sz="2100" dirty="0" smtClean="0"/>
              <a:t>2;</a:t>
            </a:r>
            <a:endParaRPr lang="en-US" sz="21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100" dirty="0"/>
              <a:t>RAID </a:t>
            </a:r>
            <a:r>
              <a:rPr lang="ru-RU" sz="2100" dirty="0" smtClean="0"/>
              <a:t>3;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100" dirty="0" smtClean="0"/>
              <a:t>RAID</a:t>
            </a:r>
            <a:r>
              <a:rPr lang="ru-RU" sz="2100" dirty="0" smtClean="0"/>
              <a:t> 4;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100" dirty="0"/>
              <a:t>RAID </a:t>
            </a:r>
            <a:r>
              <a:rPr lang="ru-RU" sz="2100" dirty="0" smtClean="0"/>
              <a:t>5.</a:t>
            </a:r>
            <a:endParaRPr lang="en-US" sz="21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89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1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1 (</a:t>
            </a:r>
            <a:r>
              <a:rPr lang="ru-RU" sz="2400" dirty="0" smtClean="0"/>
              <a:t>зеркальный) - несколько дисков, </a:t>
            </a:r>
            <a:r>
              <a:rPr lang="ru-RU" sz="2400" dirty="0"/>
              <a:t>работающие синхронно на запись, то есть полностью дублирующие друг </a:t>
            </a:r>
            <a:r>
              <a:rPr lang="ru-RU" sz="2400" dirty="0" smtClean="0"/>
              <a:t>друга.</a:t>
            </a:r>
          </a:p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Обеспечивает высокую скорость чтения.</a:t>
            </a:r>
            <a:endParaRPr lang="en-US" sz="2400" dirty="0" smtClean="0"/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6" name="Picture 2" descr="http://citforum.ru/hardware/data/raid/raid/raid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64" y="3429000"/>
            <a:ext cx="4796147" cy="17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77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Преимущества </a:t>
            </a:r>
            <a:r>
              <a:rPr lang="en-US" sz="2400" dirty="0" smtClean="0"/>
              <a:t>RAID 1</a:t>
            </a:r>
            <a:r>
              <a:rPr lang="ru-RU" sz="2400" dirty="0" smtClean="0"/>
              <a:t>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простота реализации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простота восстановления массива в случае отказа (копирование</a:t>
            </a:r>
            <a:r>
              <a:rPr lang="ru-RU" sz="2400" dirty="0" smtClean="0"/>
              <a:t>).</a:t>
            </a:r>
          </a:p>
          <a:p>
            <a:pPr marL="360000" algn="just">
              <a:spcBef>
                <a:spcPts val="1200"/>
              </a:spcBef>
            </a:pPr>
            <a:r>
              <a:rPr lang="ru-RU" sz="2400" dirty="0" smtClean="0"/>
              <a:t>Недостатки </a:t>
            </a:r>
            <a:r>
              <a:rPr lang="en-US" sz="2400" dirty="0"/>
              <a:t>RAID 1</a:t>
            </a:r>
            <a:r>
              <a:rPr lang="ru-RU" sz="2400" dirty="0"/>
              <a:t>: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высокая стоимость — 100-процентная избыточность</a:t>
            </a:r>
            <a:r>
              <a:rPr lang="ru-RU" sz="2400" dirty="0" smtClean="0"/>
              <a:t>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невысокая скорость передачи данных</a:t>
            </a:r>
            <a:r>
              <a:rPr lang="ru-RU" sz="2400" dirty="0" smtClean="0"/>
              <a:t>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76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2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</a:t>
            </a:r>
            <a:r>
              <a:rPr lang="ru-RU" sz="2400" dirty="0" smtClean="0"/>
              <a:t>2 – основан на использовании кода Хэмминга для коррекции ошибок. Если данные хранятся на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-n-1</a:t>
            </a:r>
            <a:r>
              <a:rPr lang="ru-RU" sz="2400" dirty="0" smtClean="0"/>
              <a:t>, то для хранения кодов коррекции необходимо </a:t>
            </a:r>
            <a:r>
              <a:rPr lang="en-US" sz="2400" dirty="0" smtClean="0"/>
              <a:t>n</a:t>
            </a:r>
            <a:r>
              <a:rPr lang="ru-RU" sz="2400" dirty="0" smtClean="0"/>
              <a:t> дисков.</a:t>
            </a:r>
          </a:p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Позволяет «на лету» корректировать ошибки, но при этом является очень дорогим решением (большая избыточность), поэтому коммерческого применения не получил.</a:t>
            </a:r>
            <a:endParaRPr lang="en-US" sz="2400" dirty="0"/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2050" name="Picture 2" descr="http://citforum.ru/hardware/data/raid/raid/raidhom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843362"/>
            <a:ext cx="4870450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19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Вибрационные извещатели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4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sector-sb.ru/media/forteza/liana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1"/>
            <a:ext cx="7141871" cy="360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73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Преимущества </a:t>
            </a:r>
            <a:r>
              <a:rPr lang="en-US" sz="2400" dirty="0" smtClean="0"/>
              <a:t>RAID </a:t>
            </a:r>
            <a:r>
              <a:rPr lang="ru-RU" sz="2400" dirty="0" smtClean="0"/>
              <a:t>2: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достаточно простая реализация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коррекция ошибок </a:t>
            </a:r>
            <a:r>
              <a:rPr lang="ru-RU" sz="2400" dirty="0" smtClean="0"/>
              <a:t>«на лету»;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очень высокая скорость передачи </a:t>
            </a:r>
            <a:r>
              <a:rPr lang="ru-RU" sz="2400" dirty="0" smtClean="0"/>
              <a:t>данных;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при увеличении количества дисков накладные расходы уменьшаются</a:t>
            </a:r>
            <a:r>
              <a:rPr lang="ru-RU" sz="2400" dirty="0" smtClean="0"/>
              <a:t>.</a:t>
            </a:r>
          </a:p>
          <a:p>
            <a:pPr marL="360000" algn="just">
              <a:spcBef>
                <a:spcPts val="1200"/>
              </a:spcBef>
            </a:pPr>
            <a:r>
              <a:rPr lang="ru-RU" sz="2400" dirty="0" smtClean="0"/>
              <a:t>Недостатки </a:t>
            </a:r>
            <a:r>
              <a:rPr lang="en-US" sz="2400" dirty="0"/>
              <a:t>RAID </a:t>
            </a:r>
            <a:r>
              <a:rPr lang="ru-RU" sz="2400" dirty="0" smtClean="0"/>
              <a:t>2: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низкая скорость обработки запросов</a:t>
            </a:r>
            <a:r>
              <a:rPr lang="ru-RU" sz="2400" dirty="0" smtClean="0"/>
              <a:t>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высокая </a:t>
            </a:r>
            <a:r>
              <a:rPr lang="ru-RU" sz="2400" dirty="0" smtClean="0"/>
              <a:t>стоимость;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большая избыточность</a:t>
            </a:r>
            <a:r>
              <a:rPr lang="ru-RU" sz="2400" dirty="0" smtClean="0"/>
              <a:t>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78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3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</a:t>
            </a:r>
            <a:r>
              <a:rPr lang="ru-RU" sz="2400" dirty="0" smtClean="0"/>
              <a:t>3</a:t>
            </a:r>
            <a:r>
              <a:rPr lang="en-US" sz="2400" dirty="0" smtClean="0"/>
              <a:t> </a:t>
            </a:r>
            <a:r>
              <a:rPr lang="ru-RU" sz="2400" dirty="0" smtClean="0"/>
              <a:t>- отказоустойчивый массив с параллельным вводом/выводом данных и диском контроля четности.</a:t>
            </a:r>
            <a:r>
              <a:rPr lang="ru-RU" sz="2400" dirty="0"/>
              <a:t> </a:t>
            </a:r>
            <a:endParaRPr lang="ru-RU" sz="2400" dirty="0" smtClean="0"/>
          </a:p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Поток данных разбивается на порции на уровне байт (хотя возможно и на уровне бит) и записывается одновременно на все диски массива, кроме одного. Один диск предназначен для хранения контрольных сумм, вычисляемых при записи данных. </a:t>
            </a:r>
            <a:endParaRPr lang="en-US" sz="2400" dirty="0" smtClean="0"/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7" name="Picture 4" descr="http://citforum.ru/hardware/data/raid/raid/raidhom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09" y="4233913"/>
            <a:ext cx="3964458" cy="21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797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Преимущества </a:t>
            </a:r>
            <a:r>
              <a:rPr lang="en-US" sz="2400" dirty="0" smtClean="0"/>
              <a:t>RAID </a:t>
            </a:r>
            <a:r>
              <a:rPr lang="ru-RU" sz="2400" dirty="0"/>
              <a:t>3</a:t>
            </a:r>
            <a:r>
              <a:rPr lang="ru-RU" sz="2400" dirty="0" smtClean="0"/>
              <a:t>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отказ диска мало влияет на скорость работы массива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высокая скорость передачи данных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высокий коэффициент использования дискового пространства</a:t>
            </a:r>
            <a:r>
              <a:rPr lang="ru-RU" sz="2400" dirty="0" smtClean="0"/>
              <a:t>.</a:t>
            </a:r>
          </a:p>
          <a:p>
            <a:pPr marL="360000" algn="just">
              <a:spcBef>
                <a:spcPts val="1200"/>
              </a:spcBef>
            </a:pPr>
            <a:r>
              <a:rPr lang="ru-RU" sz="2400" dirty="0" smtClean="0"/>
              <a:t>Недостатки </a:t>
            </a:r>
            <a:r>
              <a:rPr lang="en-US" sz="2400" dirty="0"/>
              <a:t>RAID </a:t>
            </a:r>
            <a:r>
              <a:rPr lang="ru-RU" sz="2400" dirty="0"/>
              <a:t>3</a:t>
            </a:r>
            <a:r>
              <a:rPr lang="ru-RU" sz="2400" dirty="0" smtClean="0"/>
              <a:t>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сложность реализации</a:t>
            </a:r>
            <a:r>
              <a:rPr lang="ru-RU" sz="2400" dirty="0" smtClean="0"/>
              <a:t>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низкая производительность при большой интенсивности запросов данных небольшого объема</a:t>
            </a:r>
            <a:r>
              <a:rPr lang="ru-RU" sz="2400" dirty="0" smtClean="0"/>
              <a:t>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33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4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</a:t>
            </a:r>
            <a:r>
              <a:rPr lang="ru-RU" sz="2400" dirty="0"/>
              <a:t>4</a:t>
            </a:r>
            <a:r>
              <a:rPr lang="en-US" sz="2400" dirty="0" smtClean="0"/>
              <a:t> </a:t>
            </a:r>
            <a:r>
              <a:rPr lang="ru-RU" sz="2400" dirty="0" smtClean="0"/>
              <a:t>- этот </a:t>
            </a:r>
            <a:r>
              <a:rPr lang="ru-RU" sz="2400" dirty="0"/>
              <a:t>массив очень похож на уровень RAID 3. Поток данных разделяется не на уровне байтов, а на уровне блоков информации, каждый из которых записывается на отдельный диск. После записи группы блоков вычисляется контрольная сумма, которая записывается на выделенный для этого диск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  <a:endParaRPr lang="ru-RU" sz="2400" dirty="0" smtClean="0"/>
          </a:p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Преимущество перед </a:t>
            </a:r>
            <a:r>
              <a:rPr lang="en-US" sz="2400" dirty="0" smtClean="0"/>
              <a:t>RAID</a:t>
            </a:r>
            <a:r>
              <a:rPr lang="ru-RU" sz="2400" dirty="0" smtClean="0"/>
              <a:t> 3 – несколько операций чтения. </a:t>
            </a:r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3076" name="Picture 4" descr="http://citforum.ru/hardware/data/raid/raid/raidhom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09" y="4377929"/>
            <a:ext cx="3964458" cy="21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373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Преимущества </a:t>
            </a:r>
            <a:r>
              <a:rPr lang="en-US" sz="2400" dirty="0" smtClean="0"/>
              <a:t>RAID </a:t>
            </a:r>
            <a:r>
              <a:rPr lang="ru-RU" sz="2400" dirty="0" smtClean="0"/>
              <a:t>4: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отказ диска мало влияет на скорость работы массива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высокая скорость передачи данных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высокий коэффициент использования дискового пространства</a:t>
            </a:r>
            <a:r>
              <a:rPr lang="ru-RU" sz="2400" dirty="0" smtClean="0"/>
              <a:t>.</a:t>
            </a:r>
          </a:p>
          <a:p>
            <a:pPr marL="360000" algn="just">
              <a:spcBef>
                <a:spcPts val="1200"/>
              </a:spcBef>
            </a:pPr>
            <a:r>
              <a:rPr lang="ru-RU" sz="2400" dirty="0" smtClean="0"/>
              <a:t>Недостатки </a:t>
            </a:r>
            <a:r>
              <a:rPr lang="en-US" sz="2400" dirty="0"/>
              <a:t>RAID </a:t>
            </a:r>
            <a:r>
              <a:rPr lang="ru-RU" sz="2400" dirty="0" smtClean="0"/>
              <a:t>4: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достаточно сложная реализация</a:t>
            </a:r>
            <a:r>
              <a:rPr lang="ru-RU" sz="2400" dirty="0" smtClean="0"/>
              <a:t>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очень низкая производительность при записи </a:t>
            </a:r>
            <a:r>
              <a:rPr lang="ru-RU" sz="2400" dirty="0" smtClean="0"/>
              <a:t>данных;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сложное восстановление данных</a:t>
            </a:r>
            <a:r>
              <a:rPr lang="ru-RU" sz="2400" dirty="0" smtClean="0"/>
              <a:t>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37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5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</a:t>
            </a:r>
            <a:r>
              <a:rPr lang="ru-RU" sz="2400" dirty="0" smtClean="0"/>
              <a:t>5</a:t>
            </a:r>
            <a:r>
              <a:rPr lang="en-US" sz="2400" dirty="0" smtClean="0"/>
              <a:t> </a:t>
            </a:r>
            <a:r>
              <a:rPr lang="ru-RU" sz="2400" dirty="0" smtClean="0"/>
              <a:t>- самый </a:t>
            </a:r>
            <a:r>
              <a:rPr lang="ru-RU" sz="2400" dirty="0"/>
              <a:t>распространенный уровень. Блоки данных и контрольные суммы циклически записываются на все диски массива, отсутствует выделенный диск для хранения информации о четности, нет асимметричности конфигурации дисков</a:t>
            </a:r>
            <a:r>
              <a:rPr lang="ru-RU" sz="2400" dirty="0" smtClean="0"/>
              <a:t>. </a:t>
            </a:r>
          </a:p>
          <a:p>
            <a:pPr indent="360000" algn="just">
              <a:spcBef>
                <a:spcPts val="1200"/>
              </a:spcBef>
            </a:pPr>
            <a:r>
              <a:rPr lang="ru-RU" sz="2400" dirty="0"/>
              <a:t>RAID 5 имеет достаточно высокую скорость записи/чтения и малую избыточность.</a:t>
            </a:r>
            <a:endParaRPr lang="ru-RU" sz="2400" dirty="0" smtClean="0"/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4098" name="Picture 2" descr="http://citforum.ru/hardware/data/raid/raid/raidhom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6" y="4090212"/>
            <a:ext cx="3816424" cy="250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88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Преимущества </a:t>
            </a:r>
            <a:r>
              <a:rPr lang="en-US" sz="2400" dirty="0" smtClean="0"/>
              <a:t>RAID </a:t>
            </a:r>
            <a:r>
              <a:rPr lang="ru-RU" sz="2400" dirty="0"/>
              <a:t>5</a:t>
            </a:r>
            <a:r>
              <a:rPr lang="ru-RU" sz="2400" dirty="0" smtClean="0"/>
              <a:t>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высокая скорость записи данных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достаточно высокая скорость чтения данных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высокая производительность при большой интенсивности запросов чтения/записи </a:t>
            </a:r>
            <a:r>
              <a:rPr lang="ru-RU" sz="2400" dirty="0" smtClean="0"/>
              <a:t>данных;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высокий коэффициент использования дискового пространства</a:t>
            </a:r>
            <a:r>
              <a:rPr lang="ru-RU" sz="2400" dirty="0" smtClean="0"/>
              <a:t>.</a:t>
            </a:r>
          </a:p>
          <a:p>
            <a:pPr marL="360000" algn="just">
              <a:spcBef>
                <a:spcPts val="1200"/>
              </a:spcBef>
            </a:pPr>
            <a:r>
              <a:rPr lang="ru-RU" sz="2400" dirty="0" smtClean="0"/>
              <a:t>Недостатки </a:t>
            </a:r>
            <a:r>
              <a:rPr lang="en-US" sz="2400" dirty="0"/>
              <a:t>RAID </a:t>
            </a:r>
            <a:r>
              <a:rPr lang="ru-RU" sz="2400" dirty="0"/>
              <a:t>5</a:t>
            </a:r>
            <a:r>
              <a:rPr lang="ru-RU" sz="2400" dirty="0" smtClean="0"/>
              <a:t>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низкая скорость чтения/записи данных малого объема при единичных запросах</a:t>
            </a:r>
            <a:r>
              <a:rPr lang="ru-RU" sz="2400" dirty="0" smtClean="0"/>
              <a:t>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достаточно сложная реализация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сложное восстановление данных</a:t>
            </a:r>
            <a:r>
              <a:rPr lang="ru-RU" sz="2400" dirty="0" smtClean="0"/>
              <a:t>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790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ru-RU" sz="2200" dirty="0" smtClean="0"/>
              <a:t>Дополнительные уровни </a:t>
            </a:r>
            <a:r>
              <a:rPr lang="en-US" sz="2200" dirty="0" smtClean="0"/>
              <a:t>RAID</a:t>
            </a:r>
            <a:r>
              <a:rPr lang="ru-RU" sz="2200" dirty="0" smtClean="0"/>
              <a:t>: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RAID </a:t>
            </a:r>
            <a:r>
              <a:rPr lang="ru-RU" sz="2200" dirty="0" smtClean="0"/>
              <a:t>0;</a:t>
            </a:r>
            <a:endParaRPr lang="ru-RU" sz="22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RAID </a:t>
            </a:r>
            <a:r>
              <a:rPr lang="ru-RU" sz="2200" dirty="0"/>
              <a:t>6</a:t>
            </a:r>
            <a:r>
              <a:rPr lang="ru-RU" sz="2200" dirty="0" smtClean="0"/>
              <a:t>;</a:t>
            </a:r>
            <a:endParaRPr lang="en-US" sz="22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RAID </a:t>
            </a:r>
            <a:r>
              <a:rPr lang="ru-RU" sz="2200" dirty="0" smtClean="0"/>
              <a:t>10;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RAID</a:t>
            </a:r>
            <a:r>
              <a:rPr lang="ru-RU" sz="2200" dirty="0" smtClean="0"/>
              <a:t> 01;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RAID </a:t>
            </a:r>
            <a:r>
              <a:rPr lang="ru-RU" sz="2200" dirty="0" smtClean="0"/>
              <a:t>50;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RAID</a:t>
            </a:r>
            <a:r>
              <a:rPr lang="ru-RU" sz="2200" dirty="0" smtClean="0"/>
              <a:t> 05;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RAID</a:t>
            </a:r>
            <a:r>
              <a:rPr lang="ru-RU" sz="2200" dirty="0" smtClean="0"/>
              <a:t> 60;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RAID</a:t>
            </a:r>
            <a:r>
              <a:rPr lang="ru-RU" sz="2200" dirty="0" smtClean="0"/>
              <a:t> 06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RAID</a:t>
            </a:r>
            <a:r>
              <a:rPr lang="ru-RU" sz="2200" dirty="0" smtClean="0"/>
              <a:t>-</a:t>
            </a:r>
            <a:r>
              <a:rPr lang="en-US" sz="2200" dirty="0" smtClean="0"/>
              <a:t>Z</a:t>
            </a:r>
            <a:r>
              <a:rPr lang="ru-RU" sz="2200" dirty="0" smtClean="0"/>
              <a:t>.</a:t>
            </a:r>
            <a:endParaRPr lang="en-US" sz="22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88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0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</a:t>
            </a:r>
            <a:r>
              <a:rPr lang="ru-RU" sz="2400" dirty="0" smtClean="0"/>
              <a:t>0</a:t>
            </a:r>
            <a:r>
              <a:rPr lang="en-US" sz="2400" dirty="0" smtClean="0"/>
              <a:t> </a:t>
            </a:r>
            <a:r>
              <a:rPr lang="ru-RU" sz="2400" dirty="0" smtClean="0"/>
              <a:t>– дисковый массив без отказоустойчивости. </a:t>
            </a:r>
            <a:r>
              <a:rPr lang="ru-RU" sz="2400" dirty="0"/>
              <a:t>Информация разбивается на блоки, которые одновременно записываются на отдельные диски, что обеспечивает повышение производительности. </a:t>
            </a:r>
            <a:endParaRPr lang="ru-RU" sz="2400" dirty="0" smtClean="0"/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6146" name="Picture 2" descr="http://citforum.ru/hardware/data/raid/raid/raidho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32" y="4005064"/>
            <a:ext cx="3754611" cy="145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801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Преимущества </a:t>
            </a:r>
            <a:r>
              <a:rPr lang="en-US" sz="2400" dirty="0" smtClean="0"/>
              <a:t>RAID </a:t>
            </a:r>
            <a:r>
              <a:rPr lang="ru-RU" sz="2400" dirty="0" smtClean="0"/>
              <a:t>0: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наивысшая производительность в приложениях, требующих интенсивной обработки запросов ввода/вывода и данных большого объема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простота реализации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низкая стоимость</a:t>
            </a:r>
            <a:r>
              <a:rPr lang="ru-RU" sz="2400" dirty="0" smtClean="0"/>
              <a:t>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максимальная эффективность использования дискового пространства — 100</a:t>
            </a:r>
            <a:r>
              <a:rPr lang="ru-RU" sz="2400" dirty="0" smtClean="0"/>
              <a:t>%.</a:t>
            </a:r>
          </a:p>
          <a:p>
            <a:pPr marL="360000" algn="just">
              <a:spcBef>
                <a:spcPts val="1200"/>
              </a:spcBef>
            </a:pPr>
            <a:r>
              <a:rPr lang="ru-RU" sz="2400" dirty="0" smtClean="0"/>
              <a:t>Недостатки </a:t>
            </a:r>
            <a:r>
              <a:rPr lang="en-US" sz="2400" dirty="0"/>
              <a:t>RAID </a:t>
            </a:r>
            <a:r>
              <a:rPr lang="ru-RU" sz="2400" dirty="0" smtClean="0"/>
              <a:t>0: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не является </a:t>
            </a:r>
            <a:r>
              <a:rPr lang="ru-RU" sz="2400" dirty="0" smtClean="0"/>
              <a:t>«настоящим» </a:t>
            </a:r>
            <a:r>
              <a:rPr lang="ru-RU" sz="2400" dirty="0" err="1"/>
              <a:t>RAID'ом</a:t>
            </a:r>
            <a:r>
              <a:rPr lang="ru-RU" sz="2400" dirty="0"/>
              <a:t>, поскольку не поддерживает отказоустойчивость</a:t>
            </a:r>
            <a:r>
              <a:rPr lang="ru-RU" sz="2400" dirty="0" smtClean="0"/>
              <a:t>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отказ одного диска влечет за собой потерю всех данных массива</a:t>
            </a:r>
            <a:r>
              <a:rPr lang="ru-RU" sz="2400" dirty="0" smtClean="0"/>
              <a:t>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8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Вибрационные извещатели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5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vsedlyastroiki.ru/pictures/content/2012_06/30366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80720" cy="452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984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6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</a:t>
            </a:r>
            <a:r>
              <a:rPr lang="ru-RU" sz="2400" dirty="0" smtClean="0"/>
              <a:t>6</a:t>
            </a:r>
            <a:r>
              <a:rPr lang="en-US" sz="2400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/>
              <a:t>это отказоустойчивый массив независимых дисков с распределением контрольных сумм, вычисленных двумя независимыми способами. Этот уровень во многом схож с RAID 5</a:t>
            </a:r>
            <a:r>
              <a:rPr lang="ru-RU" sz="2400" dirty="0" smtClean="0"/>
              <a:t>. </a:t>
            </a:r>
            <a:r>
              <a:rPr lang="ru-RU" sz="2400" dirty="0"/>
              <a:t>Для вычисления контрольных сумм в RAID 6 используется алгоритм, построенный на основе кода </a:t>
            </a:r>
            <a:r>
              <a:rPr lang="ru-RU" sz="2400" dirty="0" smtClean="0"/>
              <a:t>Рида-Соломона.  Не получил коммерческого использования.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ru-RU" dirty="0" smtClean="0"/>
          </a:p>
          <a:p>
            <a:pPr indent="360000" algn="just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7170" name="Picture 2" descr="http://citforum.ru/hardware/data/raid/raid/raidhom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55" y="3717032"/>
            <a:ext cx="3564966" cy="268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323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1200"/>
              </a:spcBef>
            </a:pPr>
            <a:r>
              <a:rPr lang="ru-RU" sz="2400" dirty="0" smtClean="0"/>
              <a:t>Преимущества </a:t>
            </a:r>
            <a:r>
              <a:rPr lang="en-US" sz="2400" dirty="0" smtClean="0"/>
              <a:t>RAID </a:t>
            </a:r>
            <a:r>
              <a:rPr lang="ru-RU" sz="2400" dirty="0"/>
              <a:t>6</a:t>
            </a:r>
            <a:r>
              <a:rPr lang="ru-RU" sz="2400" dirty="0" smtClean="0"/>
              <a:t>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высокая </a:t>
            </a:r>
            <a:r>
              <a:rPr lang="ru-RU" sz="2400" dirty="0" smtClean="0"/>
              <a:t>отказоустойчивость;</a:t>
            </a:r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достаточно высокая скорость обработки </a:t>
            </a:r>
            <a:r>
              <a:rPr lang="ru-RU" sz="2400" dirty="0" smtClean="0"/>
              <a:t>запросов.</a:t>
            </a:r>
          </a:p>
          <a:p>
            <a:pPr marL="360000" algn="just">
              <a:spcBef>
                <a:spcPts val="1200"/>
              </a:spcBef>
            </a:pPr>
            <a:r>
              <a:rPr lang="ru-RU" sz="2400" dirty="0" smtClean="0"/>
              <a:t>Недостатки </a:t>
            </a:r>
            <a:r>
              <a:rPr lang="en-US" sz="2400" dirty="0"/>
              <a:t>RAID </a:t>
            </a:r>
            <a:r>
              <a:rPr lang="ru-RU" sz="2400" dirty="0"/>
              <a:t>6</a:t>
            </a:r>
            <a:r>
              <a:rPr lang="ru-RU" sz="2400" dirty="0" smtClean="0"/>
              <a:t>: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низкая скорость чтения/записи данных малого объема при единичных </a:t>
            </a:r>
            <a:r>
              <a:rPr lang="ru-RU" sz="2400" dirty="0" smtClean="0"/>
              <a:t>запросах;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очень сложная </a:t>
            </a:r>
            <a:r>
              <a:rPr lang="ru-RU" sz="2400" dirty="0" smtClean="0"/>
              <a:t>реализация;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сложное восстановление </a:t>
            </a:r>
            <a:r>
              <a:rPr lang="ru-RU" sz="2400" dirty="0" smtClean="0"/>
              <a:t>данных;</a:t>
            </a:r>
            <a:endParaRPr lang="ru-RU" sz="2400" dirty="0"/>
          </a:p>
          <a:p>
            <a:pPr marL="720000" indent="-3600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низкая скорость записи </a:t>
            </a:r>
            <a:r>
              <a:rPr lang="ru-RU" sz="2400" dirty="0" smtClean="0"/>
              <a:t>данных.</a:t>
            </a:r>
            <a:endParaRPr lang="ru-RU" sz="2400" dirty="0"/>
          </a:p>
          <a:p>
            <a:pPr indent="360000" algn="just">
              <a:spcBef>
                <a:spcPts val="1200"/>
              </a:spcBef>
            </a:pP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93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</a:t>
            </a:r>
            <a:r>
              <a:rPr lang="ru-RU" sz="4400" dirty="0" smtClean="0"/>
              <a:t> </a:t>
            </a:r>
            <a:r>
              <a:rPr lang="en-US" sz="4400" dirty="0" smtClean="0"/>
              <a:t>10</a:t>
            </a:r>
            <a:r>
              <a:rPr lang="ru-RU" sz="4400" dirty="0" smtClean="0"/>
              <a:t> и </a:t>
            </a:r>
            <a:r>
              <a:rPr lang="en-US" sz="4400" dirty="0"/>
              <a:t>RAID</a:t>
            </a:r>
            <a:r>
              <a:rPr lang="ru-RU" sz="4400" dirty="0"/>
              <a:t> </a:t>
            </a:r>
            <a:r>
              <a:rPr lang="ru-RU" sz="4400" dirty="0" smtClean="0"/>
              <a:t>01</a:t>
            </a:r>
            <a:endParaRPr lang="ru-RU" sz="4400" dirty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 10 </a:t>
            </a:r>
            <a:r>
              <a:rPr lang="ru-RU" sz="2400" dirty="0" smtClean="0"/>
              <a:t>– </a:t>
            </a:r>
            <a:r>
              <a:rPr lang="ru-RU" sz="2400" dirty="0"/>
              <a:t>массив RAID 0, построенный из массивов RAID </a:t>
            </a:r>
            <a:r>
              <a:rPr lang="ru-RU" sz="2400" dirty="0" smtClean="0"/>
              <a:t>1.</a:t>
            </a:r>
          </a:p>
          <a:p>
            <a:pPr indent="360000" algn="just">
              <a:spcBef>
                <a:spcPts val="1200"/>
              </a:spcBef>
            </a:pPr>
            <a:r>
              <a:rPr lang="en-US" sz="2400" dirty="0"/>
              <a:t>RAID 0</a:t>
            </a:r>
            <a:r>
              <a:rPr lang="ru-RU" sz="2400" dirty="0"/>
              <a:t>1</a:t>
            </a:r>
            <a:r>
              <a:rPr lang="en-US" sz="2400" dirty="0"/>
              <a:t> </a:t>
            </a:r>
            <a:r>
              <a:rPr lang="ru-RU" sz="2400" dirty="0"/>
              <a:t>– массив RAID 1, построенный из массивов RAID 0.</a:t>
            </a: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  <p:pic>
        <p:nvPicPr>
          <p:cNvPr id="6" name="Picture 2" descr="http://4.bp.blogspot.com/-hA2bWEqPlic/Uby3-Er9vhI/AAAAAAAABeI/-jmpiZR8vKE/s1600/220px-RAID_0+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17804"/>
            <a:ext cx="3096344" cy="331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og.asus.com/wp-content/uploads/2012/02/RAID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784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1439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RAID-Z</a:t>
            </a:r>
            <a:endParaRPr lang="ru-RU" sz="4400" dirty="0" smtClean="0"/>
          </a:p>
          <a:p>
            <a:pPr indent="360000" algn="just">
              <a:spcBef>
                <a:spcPts val="1200"/>
              </a:spcBef>
            </a:pPr>
            <a:r>
              <a:rPr lang="en-US" sz="2400" dirty="0" smtClean="0"/>
              <a:t>RAID-Z - </a:t>
            </a:r>
            <a:r>
              <a:rPr lang="ru-RU" sz="2400" dirty="0" smtClean="0"/>
              <a:t>массив </a:t>
            </a:r>
            <a:r>
              <a:rPr lang="ru-RU" sz="2400" dirty="0"/>
              <a:t>RAID 5, имеющий ряд </a:t>
            </a:r>
            <a:r>
              <a:rPr lang="ru-RU" sz="2400" dirty="0" smtClean="0"/>
              <a:t>модификаций</a:t>
            </a:r>
            <a:r>
              <a:rPr lang="en-US" sz="2400" dirty="0" smtClean="0"/>
              <a:t>, </a:t>
            </a:r>
            <a:r>
              <a:rPr lang="ru-RU" sz="2400" dirty="0"/>
              <a:t>построенный на файловой системе ZFS, </a:t>
            </a:r>
            <a:r>
              <a:rPr lang="ru-RU" sz="2400" dirty="0" smtClean="0"/>
              <a:t>использующий </a:t>
            </a:r>
            <a:r>
              <a:rPr lang="ru-RU" sz="2400" dirty="0"/>
              <a:t>принудительную запись содержимого </a:t>
            </a:r>
            <a:r>
              <a:rPr lang="ru-RU" sz="2400" dirty="0" smtClean="0"/>
              <a:t>кэш-памяти. Используется динамичный размер сегмента.</a:t>
            </a:r>
          </a:p>
          <a:p>
            <a:pPr indent="360000" algn="just">
              <a:spcBef>
                <a:spcPts val="1200"/>
              </a:spcBef>
            </a:pPr>
            <a:r>
              <a:rPr lang="ru-RU" sz="2400" dirty="0"/>
              <a:t>Примечательной особенностью данного уровня является возможность быстрого </a:t>
            </a:r>
            <a:r>
              <a:rPr lang="ru-RU" sz="2400" dirty="0" smtClean="0"/>
              <a:t>восстановления </a:t>
            </a:r>
            <a:r>
              <a:rPr lang="ru-RU" sz="2400" dirty="0"/>
              <a:t>не только всего диска, но и целого блока. Еще одним немаловажным преимуществом RAID-Z является обновление данных с установкой указателя на них, что позволяет сократить риск их потери при усовершенствовании системы. Файлы малого объема дублируются, вместо создания контрольных сумм. </a:t>
            </a:r>
            <a:endParaRPr lang="en-US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5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Проводноволновые</a:t>
            </a:r>
            <a:r>
              <a:rPr lang="ru-RU" dirty="0" smtClean="0"/>
              <a:t> извещатели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6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://atlas-td.ru/upload/iblock/b5c/b5ce9a457452d4aa4f3384c6424c39b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2694"/>
            <a:ext cx="6732240" cy="45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8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Проводноволновые</a:t>
            </a:r>
            <a:r>
              <a:rPr lang="ru-RU" dirty="0" smtClean="0"/>
              <a:t> извещатели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7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www.tso-perimetr.ru/upload/medialibrary/898/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5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Проводноволновые</a:t>
            </a:r>
            <a:r>
              <a:rPr lang="ru-RU" dirty="0" smtClean="0"/>
              <a:t> извещатели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8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forteza.ru/files/products/%D0%A0%D0%95%D0%9B%D0%AC%D0%95%D0%A4-2.2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89" y="1628800"/>
            <a:ext cx="530119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4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Радиоволновые извещатели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500" smtClean="0">
                <a:solidFill>
                  <a:schemeClr val="tx1"/>
                </a:solidFill>
              </a:rPr>
              <a:t>9</a:t>
            </a:fld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www.umirs-m.ru/wp-content/gallery/radio/rif-r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47808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97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1177</Words>
  <Application>Microsoft Office PowerPoint</Application>
  <PresentationFormat>Экран (4:3)</PresentationFormat>
  <Paragraphs>213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Инженерно-технические методы защиты информации</vt:lpstr>
      <vt:lpstr>Периметральная сигнализация</vt:lpstr>
      <vt:lpstr>Вибрационные извещатели</vt:lpstr>
      <vt:lpstr>Вибрационные извещатели</vt:lpstr>
      <vt:lpstr>Вибрационные извещатели</vt:lpstr>
      <vt:lpstr>Проводноволновые извещатели</vt:lpstr>
      <vt:lpstr>Проводноволновые извещатели</vt:lpstr>
      <vt:lpstr>Проводноволновые извещатели</vt:lpstr>
      <vt:lpstr>Радиоволновые извещатели</vt:lpstr>
      <vt:lpstr>Радиоволновые извещатели</vt:lpstr>
      <vt:lpstr>Радиоволновые извещатели</vt:lpstr>
      <vt:lpstr>Радиоволновые извещатели</vt:lpstr>
      <vt:lpstr>Инфракрасные извещатели</vt:lpstr>
      <vt:lpstr>Инфракрасные извещатели</vt:lpstr>
      <vt:lpstr>Инфракрасные извещатели</vt:lpstr>
      <vt:lpstr>Инфракрасные извещатели</vt:lpstr>
      <vt:lpstr>Охранная сигнализация</vt:lpstr>
      <vt:lpstr>Первый рубеж охраны</vt:lpstr>
      <vt:lpstr>Первый рубеж охраны</vt:lpstr>
      <vt:lpstr>Извещатели магнитоконтактные</vt:lpstr>
      <vt:lpstr>Извещатели типа «Штора»</vt:lpstr>
      <vt:lpstr>Извещатели поверхностные</vt:lpstr>
      <vt:lpstr>Извещатели вибрационные</vt:lpstr>
      <vt:lpstr>Второй и третий рубеж охраны</vt:lpstr>
      <vt:lpstr>Извещатели объемные оптико-электронный</vt:lpstr>
      <vt:lpstr>Извещатели объемные радиоволновые</vt:lpstr>
      <vt:lpstr>Размещение оборудования охранной сигнализации</vt:lpstr>
      <vt:lpstr>СКУД</vt:lpstr>
      <vt:lpstr>Состав СКУД</vt:lpstr>
      <vt:lpstr>Типовые режимы прохода</vt:lpstr>
      <vt:lpstr>Две двери на выход</vt:lpstr>
      <vt:lpstr>Одна дверь на вход/выход</vt:lpstr>
      <vt:lpstr>Турникет</vt:lpstr>
      <vt:lpstr>Шлагбаум</vt:lpstr>
      <vt:lpstr>Шлюз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Инженерно-технические методы защиты объектов</dc:title>
  <dc:creator>Ekaterina Gerling</dc:creator>
  <cp:lastModifiedBy>Ekaterina Gerling</cp:lastModifiedBy>
  <cp:revision>25</cp:revision>
  <dcterms:created xsi:type="dcterms:W3CDTF">2017-02-10T17:33:49Z</dcterms:created>
  <dcterms:modified xsi:type="dcterms:W3CDTF">2018-04-06T15:41:38Z</dcterms:modified>
</cp:coreProperties>
</file>